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60" r:id="rId4"/>
    <p:sldId id="261" r:id="rId5"/>
    <p:sldId id="270" r:id="rId6"/>
    <p:sldId id="263" r:id="rId7"/>
    <p:sldId id="271" r:id="rId8"/>
    <p:sldId id="265" r:id="rId9"/>
    <p:sldId id="266" r:id="rId10"/>
    <p:sldId id="268" r:id="rId11"/>
    <p:sldId id="264" r:id="rId12"/>
    <p:sldId id="258" r:id="rId13"/>
    <p:sldId id="269" r:id="rId14"/>
    <p:sldId id="272" r:id="rId15"/>
    <p:sldId id="273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60BA4-69DE-4C4C-B952-900D4B6DE43B}" type="datetimeFigureOut">
              <a:rPr lang="fr-FR" smtClean="0"/>
              <a:pPr/>
              <a:t>27/05/2013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0DD13-5F6D-4811-B008-09324440BB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0DD13-5F6D-4811-B008-09324440BBF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0DD13-5F6D-4811-B008-09324440BBF6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fr-BE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ocè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cxnSp>
        <p:nvCxnSpPr>
          <p:cNvPr id="11" name="Connecteur droi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27/05/2013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fr-BE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571480"/>
            <a:ext cx="221457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Baskerville Old Face" pitchFamily="18" charset="0"/>
              </a:rPr>
              <a:t>En 6</a:t>
            </a:r>
            <a:r>
              <a:rPr lang="fr-FR" sz="2400" b="1" baseline="30000" dirty="0" smtClean="0">
                <a:latin typeface="Baskerville Old Face" pitchFamily="18" charset="0"/>
              </a:rPr>
              <a:t>ème</a:t>
            </a:r>
          </a:p>
          <a:p>
            <a:endParaRPr lang="fr-FR" sz="2400" b="1" baseline="30000" dirty="0" smtClean="0">
              <a:latin typeface="Baskerville Old Face" pitchFamily="18" charset="0"/>
            </a:endParaRPr>
          </a:p>
          <a:p>
            <a:endParaRPr lang="fr-FR" sz="2400" b="1" baseline="30000" dirty="0" smtClean="0">
              <a:latin typeface="Baskerville Old Face" pitchFamily="18" charset="0"/>
            </a:endParaRPr>
          </a:p>
          <a:p>
            <a:r>
              <a:rPr lang="fr-FR" sz="2400" b="1" dirty="0" smtClean="0">
                <a:latin typeface="Baskerville Old Face" pitchFamily="18" charset="0"/>
              </a:rPr>
              <a:t>un nouvel outil :</a:t>
            </a:r>
          </a:p>
          <a:p>
            <a:endParaRPr lang="fr-FR" sz="2400" b="1" dirty="0" smtClean="0">
              <a:latin typeface="Baskerville Old Face" pitchFamily="18" charset="0"/>
            </a:endParaRPr>
          </a:p>
          <a:p>
            <a:endParaRPr lang="fr-FR" sz="2400" b="1" dirty="0" smtClean="0">
              <a:latin typeface="Baskerville Old Face" pitchFamily="18" charset="0"/>
            </a:endParaRPr>
          </a:p>
          <a:p>
            <a:r>
              <a:rPr lang="fr-FR" sz="2400" b="1" i="1" dirty="0" smtClean="0">
                <a:latin typeface="Baskerville Old Face" pitchFamily="18" charset="0"/>
              </a:rPr>
              <a:t>Mon Journal culturel</a:t>
            </a:r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5" name="Image 4" descr="P10503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357166"/>
            <a:ext cx="4643470" cy="619129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10503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28604"/>
            <a:ext cx="7620021" cy="571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214546" y="2071678"/>
            <a:ext cx="514353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 smtClean="0">
                <a:latin typeface="Baskerville Old Face" pitchFamily="18" charset="0"/>
              </a:rPr>
              <a:t>A la fin de mes années Collège, il contiendra </a:t>
            </a:r>
            <a:r>
              <a:rPr lang="fr-FR" sz="2000" b="1" i="1" dirty="0" smtClean="0">
                <a:latin typeface="Baskerville Old Face" pitchFamily="18" charset="0"/>
              </a:rPr>
              <a:t>toutes mes découvertes culturelles et artistiques</a:t>
            </a:r>
            <a:r>
              <a:rPr lang="fr-FR" sz="2000" i="1" dirty="0" smtClean="0">
                <a:latin typeface="Baskerville Old Face" pitchFamily="18" charset="0"/>
              </a:rPr>
              <a:t>.</a:t>
            </a:r>
          </a:p>
          <a:p>
            <a:endParaRPr lang="fr-FR" dirty="0" smtClean="0">
              <a:latin typeface="Baskerville Old Face" pitchFamily="18" charset="0"/>
            </a:endParaRPr>
          </a:p>
          <a:p>
            <a:endParaRPr lang="fr-FR" sz="2000" b="1" dirty="0" smtClean="0">
              <a:latin typeface="Arial Narrow" pitchFamily="34" charset="0"/>
            </a:endParaRPr>
          </a:p>
          <a:p>
            <a:r>
              <a:rPr lang="fr-FR" sz="2000" b="1" dirty="0" smtClean="0">
                <a:latin typeface="Arial Narrow" pitchFamily="34" charset="0"/>
              </a:rPr>
              <a:t>«</a:t>
            </a:r>
            <a:r>
              <a:rPr lang="fr-FR" sz="1600" b="1" dirty="0" smtClean="0">
                <a:latin typeface="Arial Narrow" pitchFamily="34" charset="0"/>
              </a:rPr>
              <a:t> Il représente la mémoire culturelle de l’élève et reflète son Parcours culturel. </a:t>
            </a:r>
            <a:r>
              <a:rPr lang="fr-FR" sz="1600" dirty="0" smtClean="0">
                <a:latin typeface="Arial Narrow" pitchFamily="34" charset="0"/>
              </a:rPr>
              <a:t>Il pourra servir de ressource en 3</a:t>
            </a:r>
            <a:r>
              <a:rPr lang="fr-FR" sz="1600" baseline="30000" dirty="0" smtClean="0">
                <a:latin typeface="Arial Narrow" pitchFamily="34" charset="0"/>
              </a:rPr>
              <a:t>ème</a:t>
            </a:r>
            <a:r>
              <a:rPr lang="fr-FR" sz="1600" dirty="0" smtClean="0">
                <a:latin typeface="Arial Narrow" pitchFamily="34" charset="0"/>
              </a:rPr>
              <a:t> pour l’épreuve d’Histoire des arts. »</a:t>
            </a:r>
          </a:p>
          <a:p>
            <a:endParaRPr lang="fr-FR" dirty="0"/>
          </a:p>
        </p:txBody>
      </p:sp>
      <p:pic>
        <p:nvPicPr>
          <p:cNvPr id="5" name="Image 4" descr="P10902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14290"/>
            <a:ext cx="2357422" cy="1569248"/>
          </a:xfrm>
          <a:prstGeom prst="rect">
            <a:avLst/>
          </a:prstGeom>
        </p:spPr>
      </p:pic>
      <p:pic>
        <p:nvPicPr>
          <p:cNvPr id="6" name="Image 5" descr="P10902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428868"/>
            <a:ext cx="1571636" cy="2361010"/>
          </a:xfrm>
          <a:prstGeom prst="rect">
            <a:avLst/>
          </a:prstGeom>
        </p:spPr>
      </p:pic>
      <p:pic>
        <p:nvPicPr>
          <p:cNvPr id="7" name="Image 6" descr="P10901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4813025"/>
            <a:ext cx="2857488" cy="1902123"/>
          </a:xfrm>
          <a:prstGeom prst="rect">
            <a:avLst/>
          </a:prstGeom>
        </p:spPr>
      </p:pic>
      <p:pic>
        <p:nvPicPr>
          <p:cNvPr id="8" name="Image 7" descr="P10902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84118" y="2143116"/>
            <a:ext cx="1474162" cy="2214578"/>
          </a:xfrm>
          <a:prstGeom prst="rect">
            <a:avLst/>
          </a:prstGeom>
        </p:spPr>
      </p:pic>
      <p:pic>
        <p:nvPicPr>
          <p:cNvPr id="9" name="Image 8" descr="P105034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200000">
            <a:off x="-1146" y="498928"/>
            <a:ext cx="2205644" cy="1654234"/>
          </a:xfrm>
          <a:prstGeom prst="rect">
            <a:avLst/>
          </a:prstGeom>
        </p:spPr>
      </p:pic>
      <p:pic>
        <p:nvPicPr>
          <p:cNvPr id="10" name="Image 9" descr="P10503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7054123" y="401814"/>
            <a:ext cx="2071701" cy="1553776"/>
          </a:xfrm>
          <a:prstGeom prst="rect">
            <a:avLst/>
          </a:prstGeom>
        </p:spPr>
      </p:pic>
      <p:pic>
        <p:nvPicPr>
          <p:cNvPr id="12" name="Image 11" descr="P105033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6200000">
            <a:off x="26778" y="5027422"/>
            <a:ext cx="1928802" cy="1446602"/>
          </a:xfrm>
          <a:prstGeom prst="rect">
            <a:avLst/>
          </a:prstGeom>
        </p:spPr>
      </p:pic>
      <p:pic>
        <p:nvPicPr>
          <p:cNvPr id="13" name="Image 12" descr="P105034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6200000">
            <a:off x="6832344" y="4689209"/>
            <a:ext cx="2357455" cy="1694421"/>
          </a:xfrm>
          <a:prstGeom prst="rect">
            <a:avLst/>
          </a:prstGeom>
        </p:spPr>
      </p:pic>
      <p:pic>
        <p:nvPicPr>
          <p:cNvPr id="16" name="Image 15" descr="P105035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572000" y="4786322"/>
            <a:ext cx="2571736" cy="1928802"/>
          </a:xfrm>
          <a:prstGeom prst="rect">
            <a:avLst/>
          </a:prstGeom>
        </p:spPr>
      </p:pic>
      <p:pic>
        <p:nvPicPr>
          <p:cNvPr id="17" name="Image 16" descr="P105035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86248" y="196430"/>
            <a:ext cx="3071834" cy="1660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4348" y="500042"/>
            <a:ext cx="2786082" cy="553997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Baskerville Old Face" pitchFamily="18" charset="0"/>
              </a:rPr>
              <a:t>Il est aussi </a:t>
            </a:r>
            <a:r>
              <a:rPr lang="fr-FR" sz="2400" b="1" i="1" dirty="0" smtClean="0">
                <a:latin typeface="Baskerville Old Face" pitchFamily="18" charset="0"/>
              </a:rPr>
              <a:t>un passeport pour le lycée  </a:t>
            </a:r>
            <a:r>
              <a:rPr lang="fr-FR" sz="2400" dirty="0" smtClean="0">
                <a:latin typeface="Baskerville Old Face" pitchFamily="18" charset="0"/>
              </a:rPr>
              <a:t>puisque ce projet a été conçu en partenariat avec le Lycée international Victor Hugo de Colomiers.</a:t>
            </a:r>
          </a:p>
          <a:p>
            <a:r>
              <a:rPr lang="fr-FR" sz="2400" dirty="0" smtClean="0">
                <a:latin typeface="Baskerville Old Face" pitchFamily="18" charset="0"/>
              </a:rPr>
              <a:t>A la fin de chaque année, mon professeur de Français le valide pour l’année suivante.</a:t>
            </a:r>
          </a:p>
          <a:p>
            <a:endParaRPr lang="fr-FR" dirty="0"/>
          </a:p>
        </p:txBody>
      </p:sp>
      <p:pic>
        <p:nvPicPr>
          <p:cNvPr id="21506" name="Picture 2" descr="D:\Pictures\PAR THEME\COLLEGE\Travaux Comme un lion 2013\Journaux du lecteur 2013\P1090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85794"/>
            <a:ext cx="3633782" cy="545838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643570" y="1214422"/>
            <a:ext cx="500066" cy="214314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14282" y="214290"/>
            <a:ext cx="4572032" cy="618630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Baskerville Old Face" pitchFamily="18" charset="0"/>
              </a:rPr>
              <a:t>Mon journal sera un formidable espace de liberté, mais comme il sera lu à plusieurs reprises par mes professeurs, échangé, parfois exposé dans les classes ou au C.D.I., afin de bien partager mes pages, </a:t>
            </a:r>
            <a:r>
              <a:rPr lang="fr-FR" b="1" dirty="0" smtClean="0">
                <a:latin typeface="Baskerville Old Face" pitchFamily="18" charset="0"/>
              </a:rPr>
              <a:t>voici quelques astuces :</a:t>
            </a:r>
          </a:p>
          <a:p>
            <a:endParaRPr lang="fr-FR" b="1" dirty="0" smtClean="0">
              <a:latin typeface="Baskerville Old Face" pitchFamily="18" charset="0"/>
            </a:endParaRPr>
          </a:p>
          <a:p>
            <a:endParaRPr lang="fr-FR" b="1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Baskerville Old Face" pitchFamily="18" charset="0"/>
              </a:rPr>
              <a:t>Etre très lisible</a:t>
            </a:r>
          </a:p>
          <a:p>
            <a:endParaRPr lang="fr-FR" b="1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Baskerville Old Face" pitchFamily="18" charset="0"/>
              </a:rPr>
              <a:t>Faire une page de garde </a:t>
            </a:r>
            <a:r>
              <a:rPr lang="fr-FR" dirty="0" smtClean="0">
                <a:latin typeface="Baskerville Old Face" pitchFamily="18" charset="0"/>
              </a:rPr>
              <a:t>sans oublier mon nom et mon prénom ainsi que l’année où j’ai commencé ce journal.</a:t>
            </a:r>
          </a:p>
          <a:p>
            <a:pPr>
              <a:buFont typeface="Wingdings" pitchFamily="2" charset="2"/>
              <a:buChar char="v"/>
            </a:pPr>
            <a:endParaRPr lang="fr-FR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Baskerville Old Face" pitchFamily="18" charset="0"/>
              </a:rPr>
              <a:t>Il est aussi conseillé de </a:t>
            </a:r>
            <a:r>
              <a:rPr lang="fr-FR" b="1" dirty="0" smtClean="0">
                <a:latin typeface="Baskerville Old Face" pitchFamily="18" charset="0"/>
              </a:rPr>
              <a:t>faire un sommaire </a:t>
            </a:r>
            <a:r>
              <a:rPr lang="fr-FR" dirty="0" smtClean="0">
                <a:latin typeface="Baskerville Old Face" pitchFamily="18" charset="0"/>
              </a:rPr>
              <a:t>dans lequel je ferai la liste des œuvres découvertes au fur et à mesure.</a:t>
            </a:r>
          </a:p>
          <a:p>
            <a:pPr>
              <a:buFont typeface="Wingdings" pitchFamily="2" charset="2"/>
              <a:buChar char="v"/>
            </a:pPr>
            <a:endParaRPr lang="fr-FR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Baskerville Old Face" pitchFamily="18" charset="0"/>
              </a:rPr>
              <a:t>A chaque fois que j’ajoute une nouvelle œuvre, je pense à </a:t>
            </a:r>
            <a:r>
              <a:rPr lang="fr-FR" b="1" dirty="0" smtClean="0">
                <a:latin typeface="Baskerville Old Face" pitchFamily="18" charset="0"/>
              </a:rPr>
              <a:t>bien noter le nom de l’écrivain ou de l’artiste, le nom de l’œuvre et la date </a:t>
            </a:r>
            <a:r>
              <a:rPr lang="fr-FR" dirty="0" smtClean="0">
                <a:latin typeface="Baskerville Old Face" pitchFamily="18" charset="0"/>
              </a:rPr>
              <a:t>où je l’ai découverte.</a:t>
            </a:r>
          </a:p>
          <a:p>
            <a:endParaRPr lang="fr-FR" dirty="0"/>
          </a:p>
        </p:txBody>
      </p:sp>
      <p:pic>
        <p:nvPicPr>
          <p:cNvPr id="7" name="Image 6" descr="P1090208.JPG"/>
          <p:cNvPicPr>
            <a:picLocks noChangeAspect="1"/>
          </p:cNvPicPr>
          <p:nvPr/>
        </p:nvPicPr>
        <p:blipFill>
          <a:blip r:embed="rId2" cstate="print"/>
          <a:srcRect t="6012" r="50695" b="4008"/>
          <a:stretch>
            <a:fillRect/>
          </a:stretch>
        </p:blipFill>
        <p:spPr>
          <a:xfrm>
            <a:off x="5000628" y="214290"/>
            <a:ext cx="3786182" cy="4599571"/>
          </a:xfrm>
          <a:prstGeom prst="rect">
            <a:avLst/>
          </a:prstGeom>
        </p:spPr>
      </p:pic>
      <p:pic>
        <p:nvPicPr>
          <p:cNvPr id="8" name="Image 7" descr="P1090244.JPG"/>
          <p:cNvPicPr>
            <a:picLocks noChangeAspect="1"/>
          </p:cNvPicPr>
          <p:nvPr/>
        </p:nvPicPr>
        <p:blipFill>
          <a:blip r:embed="rId3" cstate="print"/>
          <a:srcRect t="10939" r="5612" b="5870"/>
          <a:stretch>
            <a:fillRect/>
          </a:stretch>
        </p:blipFill>
        <p:spPr>
          <a:xfrm rot="1427336">
            <a:off x="6860386" y="4117656"/>
            <a:ext cx="1864852" cy="246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42976" y="714356"/>
            <a:ext cx="52864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Baskerville Old Face" pitchFamily="18" charset="0"/>
              </a:rPr>
              <a:t>Et maintenant, bienvenue en 6</a:t>
            </a:r>
            <a:r>
              <a:rPr lang="fr-FR" sz="2800" baseline="30000" dirty="0" smtClean="0">
                <a:latin typeface="Baskerville Old Face" pitchFamily="18" charset="0"/>
              </a:rPr>
              <a:t>ème</a:t>
            </a:r>
            <a:r>
              <a:rPr lang="fr-FR" sz="2800" dirty="0" smtClean="0">
                <a:latin typeface="Baskerville Old Face" pitchFamily="18" charset="0"/>
              </a:rPr>
              <a:t> !</a:t>
            </a:r>
          </a:p>
          <a:p>
            <a:r>
              <a:rPr lang="fr-FR" sz="2800" dirty="0" smtClean="0">
                <a:latin typeface="Baskerville Old Face" pitchFamily="18" charset="0"/>
              </a:rPr>
              <a:t>Et…</a:t>
            </a:r>
          </a:p>
          <a:p>
            <a:r>
              <a:rPr lang="fr-FR" sz="2800" dirty="0" smtClean="0">
                <a:latin typeface="Baskerville Old Face" pitchFamily="18" charset="0"/>
              </a:rPr>
              <a:t>A toi de jouer !</a:t>
            </a:r>
            <a:endParaRPr lang="fr-FR" sz="2800" dirty="0">
              <a:latin typeface="Baskerville Old Face" pitchFamily="18" charset="0"/>
            </a:endParaRPr>
          </a:p>
        </p:txBody>
      </p:sp>
      <p:pic>
        <p:nvPicPr>
          <p:cNvPr id="6" name="Image 5" descr="P1090208.JPG"/>
          <p:cNvPicPr>
            <a:picLocks noChangeAspect="1"/>
          </p:cNvPicPr>
          <p:nvPr/>
        </p:nvPicPr>
        <p:blipFill>
          <a:blip r:embed="rId2" cstate="print"/>
          <a:srcRect l="49606"/>
          <a:stretch>
            <a:fillRect/>
          </a:stretch>
        </p:blipFill>
        <p:spPr>
          <a:xfrm>
            <a:off x="4286248" y="1571612"/>
            <a:ext cx="3764003" cy="4972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071670" y="4786322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parajita" pitchFamily="34" charset="0"/>
                <a:cs typeface="Aparajita" pitchFamily="34" charset="0"/>
              </a:rPr>
              <a:t>Merci aux élèves de 6</a:t>
            </a:r>
            <a:r>
              <a:rPr lang="fr-FR" baseline="30000" dirty="0" smtClean="0">
                <a:latin typeface="Aparajita" pitchFamily="34" charset="0"/>
                <a:cs typeface="Aparajita" pitchFamily="34" charset="0"/>
              </a:rPr>
              <a:t>ème</a:t>
            </a:r>
            <a:r>
              <a:rPr lang="fr-FR" dirty="0" smtClean="0">
                <a:latin typeface="Aparajita" pitchFamily="34" charset="0"/>
                <a:cs typeface="Aparajita" pitchFamily="34" charset="0"/>
              </a:rPr>
              <a:t> E (2011-2012) et à ceux de 6èmeD (2012-2013) qui m’ont confié leurs journaux, afin qu’ils soient partagés.</a:t>
            </a:r>
          </a:p>
          <a:p>
            <a:pPr algn="r"/>
            <a:r>
              <a:rPr lang="fr-FR" dirty="0" smtClean="0">
                <a:latin typeface="Aparajita" pitchFamily="34" charset="0"/>
                <a:cs typeface="Aparajita" pitchFamily="34" charset="0"/>
              </a:rPr>
              <a:t>Mme Teste</a:t>
            </a:r>
            <a:endParaRPr lang="fr-FR" dirty="0"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857224" y="571480"/>
            <a:ext cx="25717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Baskerville Old Face" pitchFamily="18" charset="0"/>
              </a:rPr>
              <a:t>Qu’est-ce que c’est ?</a:t>
            </a:r>
          </a:p>
          <a:p>
            <a:endParaRPr lang="fr-FR" dirty="0" smtClean="0">
              <a:latin typeface="Baskerville Old Face" pitchFamily="18" charset="0"/>
            </a:endParaRPr>
          </a:p>
          <a:p>
            <a:r>
              <a:rPr lang="fr-FR" b="1" dirty="0" smtClean="0">
                <a:latin typeface="Baskerville Old Face" pitchFamily="18" charset="0"/>
              </a:rPr>
              <a:t>c’est un projet initié par les professeurs de Français du collège</a:t>
            </a:r>
          </a:p>
          <a:p>
            <a:endParaRPr lang="fr-FR" dirty="0" smtClean="0">
              <a:latin typeface="Baskerville Old Face" pitchFamily="18" charset="0"/>
            </a:endParaRPr>
          </a:p>
          <a:p>
            <a:r>
              <a:rPr lang="fr-FR" dirty="0" smtClean="0">
                <a:latin typeface="Baskerville Old Face" pitchFamily="18" charset="0"/>
              </a:rPr>
              <a:t>Il a d’ailleurs longtemps été appelé </a:t>
            </a:r>
            <a:r>
              <a:rPr lang="fr-FR" b="1" i="1" dirty="0" smtClean="0">
                <a:latin typeface="Baskerville Old Face" pitchFamily="18" charset="0"/>
              </a:rPr>
              <a:t>« Journal du lecteur »</a:t>
            </a:r>
            <a:r>
              <a:rPr lang="fr-FR" dirty="0" smtClean="0">
                <a:latin typeface="Baskerville Old Face" pitchFamily="18" charset="0"/>
              </a:rPr>
              <a:t> .</a:t>
            </a:r>
          </a:p>
          <a:p>
            <a:endParaRPr lang="fr-FR" dirty="0" smtClean="0">
              <a:latin typeface="Baskerville Old Face" pitchFamily="18" charset="0"/>
            </a:endParaRPr>
          </a:p>
          <a:p>
            <a:r>
              <a:rPr lang="fr-FR" dirty="0" smtClean="0">
                <a:latin typeface="Baskerville Old Face" pitchFamily="18" charset="0"/>
              </a:rPr>
              <a:t>Il était essentiellement consacré aux </a:t>
            </a:r>
            <a:r>
              <a:rPr lang="fr-FR" b="1" dirty="0" smtClean="0">
                <a:latin typeface="Baskerville Old Face" pitchFamily="18" charset="0"/>
              </a:rPr>
              <a:t>lectures des élève</a:t>
            </a:r>
            <a:r>
              <a:rPr lang="fr-FR" dirty="0" smtClean="0">
                <a:latin typeface="Baskerville Old Face" pitchFamily="18" charset="0"/>
              </a:rPr>
              <a:t>s, avant de s’élargir peu à peu à tous les arts et de devenir le </a:t>
            </a:r>
            <a:r>
              <a:rPr lang="fr-FR" b="1" i="1" dirty="0" smtClean="0">
                <a:latin typeface="Baskerville Old Face" pitchFamily="18" charset="0"/>
              </a:rPr>
              <a:t>« Journal culturel ».</a:t>
            </a:r>
          </a:p>
          <a:p>
            <a:endParaRPr lang="fr-FR" dirty="0"/>
          </a:p>
        </p:txBody>
      </p:sp>
      <p:pic>
        <p:nvPicPr>
          <p:cNvPr id="6" name="Image 5" descr="P10902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571480"/>
            <a:ext cx="3929090" cy="5902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On pourra y trouver des comptes-rendus de mes lectures</a:t>
            </a:r>
            <a:endParaRPr lang="fr-FR" sz="3200" dirty="0">
              <a:solidFill>
                <a:schemeClr val="accent1">
                  <a:lumMod val="60000"/>
                  <a:lumOff val="4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2808"/>
            <a:ext cx="3186106" cy="4572000"/>
          </a:xfrm>
        </p:spPr>
        <p:txBody>
          <a:bodyPr/>
          <a:lstStyle/>
          <a:p>
            <a:r>
              <a:rPr lang="fr-FR" sz="1600" dirty="0" smtClean="0">
                <a:latin typeface="Baskerville Old Face" pitchFamily="18" charset="0"/>
              </a:rPr>
              <a:t>Mes impressions sur le livre</a:t>
            </a:r>
          </a:p>
          <a:p>
            <a:r>
              <a:rPr lang="fr-FR" sz="1600" dirty="0" smtClean="0">
                <a:latin typeface="Baskerville Old Face" pitchFamily="18" charset="0"/>
              </a:rPr>
              <a:t>Mon avis</a:t>
            </a:r>
          </a:p>
          <a:p>
            <a:r>
              <a:rPr lang="fr-FR" sz="1600" dirty="0" smtClean="0">
                <a:latin typeface="Baskerville Old Face" pitchFamily="18" charset="0"/>
              </a:rPr>
              <a:t>Mes passages préférés</a:t>
            </a:r>
          </a:p>
          <a:p>
            <a:r>
              <a:rPr lang="fr-FR" sz="1600" dirty="0" smtClean="0">
                <a:latin typeface="Baskerville Old Face" pitchFamily="18" charset="0"/>
              </a:rPr>
              <a:t>Mes illustrations</a:t>
            </a:r>
          </a:p>
          <a:p>
            <a:r>
              <a:rPr lang="fr-FR" sz="1600" dirty="0" smtClean="0">
                <a:latin typeface="Baskerville Old Face" pitchFamily="18" charset="0"/>
              </a:rPr>
              <a:t>Mes portraits des personnages</a:t>
            </a:r>
          </a:p>
          <a:p>
            <a:r>
              <a:rPr lang="fr-FR" sz="1600" dirty="0" smtClean="0">
                <a:latin typeface="Baskerville Old Face" pitchFamily="18" charset="0"/>
              </a:rPr>
              <a:t>Mes poèmes</a:t>
            </a:r>
          </a:p>
          <a:p>
            <a:r>
              <a:rPr lang="fr-FR" sz="1600" dirty="0" smtClean="0">
                <a:latin typeface="Baskerville Old Face" pitchFamily="18" charset="0"/>
              </a:rPr>
              <a:t>…</a:t>
            </a:r>
          </a:p>
          <a:p>
            <a:endParaRPr lang="fr-FR" sz="1600" dirty="0" smtClean="0">
              <a:latin typeface="Baskerville Old Face" pitchFamily="18" charset="0"/>
            </a:endParaRPr>
          </a:p>
          <a:p>
            <a:pPr>
              <a:buNone/>
            </a:pPr>
            <a:r>
              <a:rPr lang="fr-FR" sz="1600" dirty="0" smtClean="0">
                <a:latin typeface="Baskerville Old Face" pitchFamily="18" charset="0"/>
              </a:rPr>
              <a:t>Il me suffira de laisser libre cours à mon imagination…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" name="Image 3" descr="P1090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428868"/>
            <a:ext cx="5331052" cy="3548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10503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857364"/>
            <a:ext cx="3286112" cy="4381483"/>
          </a:xfrm>
          <a:prstGeom prst="rect">
            <a:avLst/>
          </a:prstGeom>
        </p:spPr>
      </p:pic>
      <p:pic>
        <p:nvPicPr>
          <p:cNvPr id="5" name="Image 4" descr="P10901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2428868"/>
            <a:ext cx="4357362" cy="290053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071538" y="57148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Baskerville Old Face" pitchFamily="18" charset="0"/>
              </a:rPr>
              <a:t>On pourra y trouver </a:t>
            </a:r>
            <a:r>
              <a:rPr lang="fr-FR" sz="2000" b="1" dirty="0" smtClean="0">
                <a:latin typeface="Baskerville Old Face" pitchFamily="18" charset="0"/>
              </a:rPr>
              <a:t>les films </a:t>
            </a:r>
            <a:r>
              <a:rPr lang="fr-FR" sz="2000" dirty="0" smtClean="0">
                <a:latin typeface="Baskerville Old Face" pitchFamily="18" charset="0"/>
              </a:rPr>
              <a:t>que j’ai découverts avec le Collège à Tempo ou au Ciné-club.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10902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4175051" cy="2779175"/>
          </a:xfrm>
          <a:prstGeom prst="rect">
            <a:avLst/>
          </a:prstGeom>
        </p:spPr>
      </p:pic>
      <p:pic>
        <p:nvPicPr>
          <p:cNvPr id="5" name="Image 4" descr="P1090230.JPG"/>
          <p:cNvPicPr>
            <a:picLocks noChangeAspect="1"/>
          </p:cNvPicPr>
          <p:nvPr/>
        </p:nvPicPr>
        <p:blipFill>
          <a:blip r:embed="rId3" cstate="print"/>
          <a:srcRect l="4409" t="2401" b="36554"/>
          <a:stretch>
            <a:fillRect/>
          </a:stretch>
        </p:blipFill>
        <p:spPr>
          <a:xfrm>
            <a:off x="4929190" y="2288455"/>
            <a:ext cx="3714776" cy="4355255"/>
          </a:xfrm>
          <a:prstGeom prst="rect">
            <a:avLst/>
          </a:prstGeom>
        </p:spPr>
      </p:pic>
      <p:pic>
        <p:nvPicPr>
          <p:cNvPr id="6" name="Image 5" descr="P10902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786190"/>
            <a:ext cx="4214810" cy="2805641"/>
          </a:xfrm>
          <a:prstGeom prst="rect">
            <a:avLst/>
          </a:prstGeom>
        </p:spPr>
      </p:pic>
      <p:pic>
        <p:nvPicPr>
          <p:cNvPr id="7" name="Picture 2" descr="http://ecrinet.o2switch.net/projectibles/IMG/jpg/lucioles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14290"/>
            <a:ext cx="3643338" cy="2095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10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357298"/>
            <a:ext cx="4286280" cy="2411033"/>
          </a:xfrm>
          <a:prstGeom prst="rect">
            <a:avLst/>
          </a:prstGeom>
          <a:noFill/>
        </p:spPr>
      </p:pic>
      <p:pic>
        <p:nvPicPr>
          <p:cNvPr id="1028" name="Picture 4" descr="Image1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929066"/>
            <a:ext cx="3954604" cy="2214578"/>
          </a:xfrm>
          <a:prstGeom prst="rect">
            <a:avLst/>
          </a:prstGeom>
          <a:noFill/>
        </p:spPr>
      </p:pic>
      <p:pic>
        <p:nvPicPr>
          <p:cNvPr id="1030" name="Picture 6" descr="Image86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929066"/>
            <a:ext cx="3827035" cy="2143140"/>
          </a:xfrm>
          <a:prstGeom prst="rect">
            <a:avLst/>
          </a:prstGeom>
          <a:noFill/>
        </p:spPr>
      </p:pic>
      <p:pic>
        <p:nvPicPr>
          <p:cNvPr id="1032" name="Picture 8" descr="Image7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357298"/>
            <a:ext cx="4000528" cy="2359481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2428860" y="6286520"/>
            <a:ext cx="43577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Barbe bleue</a:t>
            </a:r>
            <a:r>
              <a:rPr lang="fr-FR" sz="1100" dirty="0" smtClean="0"/>
              <a:t>, opéra-bouffe d’Offenbach par la compagnie Vocalia (vu par tous les 6èmes à Tempo en 2012)</a:t>
            </a:r>
            <a:endParaRPr lang="fr-FR" sz="1100" dirty="0"/>
          </a:p>
        </p:txBody>
      </p:sp>
      <p:sp>
        <p:nvSpPr>
          <p:cNvPr id="9" name="ZoneTexte 8"/>
          <p:cNvSpPr txBox="1"/>
          <p:nvPr/>
        </p:nvSpPr>
        <p:spPr>
          <a:xfrm>
            <a:off x="642910" y="357166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Baskerville Old Face" pitchFamily="18" charset="0"/>
              </a:rPr>
              <a:t>J’y noterai </a:t>
            </a:r>
            <a:r>
              <a:rPr lang="fr-FR" sz="2000" b="1" dirty="0" smtClean="0">
                <a:latin typeface="Baskerville Old Face" pitchFamily="18" charset="0"/>
              </a:rPr>
              <a:t>les spectacles </a:t>
            </a:r>
            <a:r>
              <a:rPr lang="fr-FR" sz="2000" dirty="0" smtClean="0">
                <a:latin typeface="Baskerville Old Face" pitchFamily="18" charset="0"/>
              </a:rPr>
              <a:t>que j’irai voir chaque année avec le Collège ou avec mes parents</a:t>
            </a:r>
            <a:r>
              <a:rPr lang="fr-FR" dirty="0" smtClean="0">
                <a:latin typeface="Baskerville Old Face" pitchFamily="18" charset="0"/>
              </a:rPr>
              <a:t>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6" name="Picture 14" descr="http://www.urbanrail.net/eu/fr/toulouse/toulouse-ma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88538">
            <a:off x="7360452" y="3222735"/>
            <a:ext cx="1561547" cy="1533613"/>
          </a:xfrm>
          <a:prstGeom prst="rect">
            <a:avLst/>
          </a:prstGeom>
          <a:noFill/>
        </p:spPr>
      </p:pic>
      <p:pic>
        <p:nvPicPr>
          <p:cNvPr id="28684" name="Picture 12" descr="http://images-02.delcampe-static.net/img_large/auction/000/110/805/226_001.jpg?v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49270">
            <a:off x="7541906" y="638859"/>
            <a:ext cx="1344591" cy="879382"/>
          </a:xfrm>
          <a:prstGeom prst="rect">
            <a:avLst/>
          </a:prstGeom>
          <a:noFill/>
        </p:spPr>
      </p:pic>
      <p:pic>
        <p:nvPicPr>
          <p:cNvPr id="28682" name="Picture 10" descr="http://www.toulouscope.fr/content/medias/image/original/2011/08/16/721-museum-toulous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528219">
            <a:off x="3643306" y="2571744"/>
            <a:ext cx="701649" cy="991203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142976" y="428604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Baskerville Old Face" pitchFamily="18" charset="0"/>
              </a:rPr>
              <a:t>Je pourrai y raconter toutes mes </a:t>
            </a:r>
            <a:r>
              <a:rPr lang="fr-FR" sz="2000" b="1" dirty="0" smtClean="0">
                <a:latin typeface="Baskerville Old Face" pitchFamily="18" charset="0"/>
              </a:rPr>
              <a:t>sorties culturelles </a:t>
            </a:r>
            <a:r>
              <a:rPr lang="fr-FR" sz="2000" dirty="0" smtClean="0">
                <a:latin typeface="Baskerville Old Face" pitchFamily="18" charset="0"/>
              </a:rPr>
              <a:t>faites avec le Collège ou en famille.</a:t>
            </a:r>
            <a:endParaRPr lang="fr-FR" sz="2000" dirty="0">
              <a:latin typeface="Baskerville Old Face" pitchFamily="18" charset="0"/>
            </a:endParaRPr>
          </a:p>
        </p:txBody>
      </p:sp>
      <p:pic>
        <p:nvPicPr>
          <p:cNvPr id="28674" name="Picture 2" descr="http://t1.gstatic.com/images?q=tbn:ANd9GcR5FlCmsrr9KLijkPygHJTk0cMapL-lY8gWEB0GURWjpU_HvUMTuAMKRFBdT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17209">
            <a:off x="285719" y="1500174"/>
            <a:ext cx="3340017" cy="2214578"/>
          </a:xfrm>
          <a:prstGeom prst="rect">
            <a:avLst/>
          </a:prstGeom>
          <a:noFill/>
        </p:spPr>
      </p:pic>
      <p:pic>
        <p:nvPicPr>
          <p:cNvPr id="28676" name="Picture 4" descr="http://cdn.toulouse-tourisme.com/medias/photos/original/PCUMID031FS00966_4_Museum--Museum-de-Toulouse.-Frederic-Ripo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33436">
            <a:off x="511168" y="3790174"/>
            <a:ext cx="3917587" cy="2621370"/>
          </a:xfrm>
          <a:prstGeom prst="rect">
            <a:avLst/>
          </a:prstGeom>
          <a:noFill/>
        </p:spPr>
      </p:pic>
      <p:pic>
        <p:nvPicPr>
          <p:cNvPr id="28680" name="Picture 8" descr="http://www.routard.com/images_contenu/communaute/Photos/publi/040/pt3905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256479">
            <a:off x="4471537" y="1250680"/>
            <a:ext cx="3714746" cy="2468243"/>
          </a:xfrm>
          <a:prstGeom prst="rect">
            <a:avLst/>
          </a:prstGeom>
          <a:noFill/>
        </p:spPr>
      </p:pic>
      <p:pic>
        <p:nvPicPr>
          <p:cNvPr id="28678" name="Picture 6" descr="http://hyperbate.fr/homebook/files/2012/04/120423MuseeAugustinsToulouse0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17358">
            <a:off x="4567444" y="3902051"/>
            <a:ext cx="3505639" cy="2664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10503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06" y="1285860"/>
            <a:ext cx="4786314" cy="358973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42976" y="428604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Baskerville Old Face" pitchFamily="18" charset="0"/>
              </a:rPr>
              <a:t>Je pourrai y coller toutes mes recherches réalisées en Arts plastiques ou en Education musicale et laisser libre cours à mon sens artistique !</a:t>
            </a:r>
            <a:endParaRPr lang="fr-FR" dirty="0">
              <a:latin typeface="Baskerville Old Face" pitchFamily="18" charset="0"/>
            </a:endParaRPr>
          </a:p>
        </p:txBody>
      </p:sp>
      <p:pic>
        <p:nvPicPr>
          <p:cNvPr id="7" name="Image 6" descr="P10503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161106"/>
            <a:ext cx="4929190" cy="3696893"/>
          </a:xfrm>
          <a:prstGeom prst="rect">
            <a:avLst/>
          </a:prstGeom>
        </p:spPr>
      </p:pic>
      <p:pic>
        <p:nvPicPr>
          <p:cNvPr id="8" name="Image 7" descr="P10503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454759">
            <a:off x="1610654" y="5378715"/>
            <a:ext cx="1357322" cy="1017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10503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0503" y="535737"/>
            <a:ext cx="7667711" cy="5750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2973</TotalTime>
  <Words>395</Words>
  <PresentationFormat>Affichage à l'écran (4:3)</PresentationFormat>
  <Paragraphs>55</Paragraphs>
  <Slides>15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Verve</vt:lpstr>
      <vt:lpstr>Diapositive 1</vt:lpstr>
      <vt:lpstr>Diapositive 2</vt:lpstr>
      <vt:lpstr>On pourra y trouver des comptes-rendus de mes lectures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christel-christophe</dc:creator>
  <cp:lastModifiedBy>christel-christophe</cp:lastModifiedBy>
  <cp:revision>8</cp:revision>
  <dcterms:created xsi:type="dcterms:W3CDTF">2013-04-05T13:37:17Z</dcterms:created>
  <dcterms:modified xsi:type="dcterms:W3CDTF">2013-05-27T17:33:16Z</dcterms:modified>
</cp:coreProperties>
</file>